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90" r:id="rId3"/>
    <p:sldId id="407" r:id="rId4"/>
    <p:sldId id="408" r:id="rId5"/>
    <p:sldId id="409" r:id="rId6"/>
    <p:sldId id="258" r:id="rId7"/>
    <p:sldId id="259" r:id="rId8"/>
    <p:sldId id="262" r:id="rId9"/>
    <p:sldId id="289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126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EFE5D-F28E-425D-B710-35F65DC9691E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5D666-951B-48EB-87FD-60AA1AE2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688D79-8BF5-4604-BB1E-BADDE5DFCE90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8975"/>
            <a:ext cx="4565650" cy="3425825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3869"/>
            <a:ext cx="5026920" cy="4111050"/>
          </a:xfrm>
          <a:noFill/>
        </p:spPr>
        <p:txBody>
          <a:bodyPr lIns="89850" tIns="44922" rIns="89850" bIns="44922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  <a:pPr eaLnBrk="1" hangingPunct="1"/>
              <a:t>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noFill/>
        </p:spPr>
        <p:txBody>
          <a:bodyPr lIns="89876" tIns="44937" rIns="89876" bIns="4493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4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6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3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3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56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3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CC44F-C5AC-45B6-8239-EF1D34AC5485}" type="datetimeFigureOut">
              <a:rPr lang="en-US" smtClean="0"/>
              <a:t>07-Jul-16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.wmf"/><Relationship Id="rId10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133600"/>
            <a:ext cx="8763000" cy="8382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Introduction </a:t>
            </a:r>
            <a:r>
              <a:rPr lang="en-US" dirty="0" smtClean="0"/>
              <a:t>to Big Data </a:t>
            </a:r>
            <a:br>
              <a:rPr lang="en-US" dirty="0" smtClean="0"/>
            </a:br>
            <a:r>
              <a:rPr lang="en-US" dirty="0" smtClean="0"/>
              <a:t>&amp; Basic Data </a:t>
            </a:r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By: Prof. Prakash Patel</a:t>
            </a:r>
            <a:br>
              <a:rPr lang="en-US" dirty="0" smtClean="0"/>
            </a:br>
            <a:r>
              <a:rPr lang="en-US" dirty="0" err="1" smtClean="0"/>
              <a:t>IT,Dept</a:t>
            </a:r>
            <a:r>
              <a:rPr lang="en-US" dirty="0" smtClean="0"/>
              <a:t>.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Volume (Scale)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8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773113" y="1358901"/>
            <a:ext cx="2825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smtClean="0">
                <a:solidFill>
                  <a:srgbClr val="00A4DE"/>
                </a:solidFill>
              </a:rPr>
              <a:t>12+ TBs</a:t>
            </a:r>
            <a:r>
              <a:rPr lang="en-US" sz="1300" kern="0" smtClean="0">
                <a:solidFill>
                  <a:srgbClr val="000000"/>
                </a:solidFill>
              </a:rPr>
              <a:t> </a:t>
            </a:r>
            <a:br>
              <a:rPr lang="en-US" sz="1300" kern="0" smtClean="0">
                <a:solidFill>
                  <a:srgbClr val="000000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of tweet data </a:t>
            </a:r>
            <a:br>
              <a:rPr lang="en-US" sz="1400" kern="0" smtClean="0">
                <a:solidFill>
                  <a:srgbClr val="075314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138363" y="4549776"/>
            <a:ext cx="13255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smtClean="0">
                <a:solidFill>
                  <a:srgbClr val="00A4DE"/>
                </a:solidFill>
              </a:rPr>
              <a:t>25+ TBs </a:t>
            </a:r>
            <a:r>
              <a:rPr lang="en-US" sz="1400" kern="0" smtClean="0">
                <a:solidFill>
                  <a:srgbClr val="075314"/>
                </a:solidFill>
              </a:rPr>
              <a:t>of</a:t>
            </a:r>
            <a:br>
              <a:rPr lang="en-US" sz="1400" kern="0" smtClean="0">
                <a:solidFill>
                  <a:srgbClr val="075314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036764"/>
            <a:ext cx="27844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 rot="16200000">
            <a:off x="-189706" y="3556795"/>
            <a:ext cx="14700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0" i="1" kern="0" dirty="0">
                <a:solidFill>
                  <a:srgbClr val="00A4DE"/>
                </a:solidFill>
                <a:cs typeface="+mn-cs"/>
              </a:rPr>
              <a:t>? TBs </a:t>
            </a: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of</a:t>
            </a:r>
            <a:br>
              <a:rPr lang="en-US" sz="1400" b="0" kern="0" dirty="0">
                <a:solidFill>
                  <a:srgbClr val="075314"/>
                </a:solidFill>
                <a:cs typeface="+mn-cs"/>
              </a:rPr>
            </a:b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data every day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76238" y="4638676"/>
            <a:ext cx="1638300" cy="1509713"/>
            <a:chOff x="264585" y="4317999"/>
            <a:chExt cx="1842062" cy="2180183"/>
          </a:xfrm>
        </p:grpSpPr>
        <p:pic>
          <p:nvPicPr>
            <p:cNvPr id="1742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rapezoid 18"/>
          <p:cNvSpPr/>
          <p:nvPr/>
        </p:nvSpPr>
        <p:spPr bwMode="auto">
          <a:xfrm rot="16200000">
            <a:off x="3103563" y="115888"/>
            <a:ext cx="5651500" cy="6334125"/>
          </a:xfrm>
          <a:prstGeom prst="trapezoid">
            <a:avLst>
              <a:gd name="adj" fmla="val 28745"/>
            </a:avLst>
          </a:prstGeom>
          <a:solidFill>
            <a:srgbClr val="7889FB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sz="1400" b="0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886200" y="627064"/>
            <a:ext cx="5337175" cy="5902325"/>
            <a:chOff x="3733800" y="742950"/>
            <a:chExt cx="5337175" cy="5902325"/>
          </a:xfrm>
        </p:grpSpPr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17421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2" name="Picture 1" descr="TrendsMontag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3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400">
                    <a:solidFill>
                      <a:srgbClr val="075314"/>
                    </a:solidFill>
                  </a:rPr>
                  <a:t> people on the Web by end 2011 </a:t>
                </a:r>
                <a:endParaRPr lang="en-US" b="0"/>
              </a:p>
            </p:txBody>
          </p:sp>
          <p:sp>
            <p:nvSpPr>
              <p:cNvPr id="17424" name="Rectangle 4"/>
              <p:cNvSpPr>
                <a:spLocks noChangeArrowheads="1"/>
              </p:cNvSpPr>
              <p:nvPr/>
            </p:nvSpPr>
            <p:spPr bwMode="auto">
              <a:xfrm>
                <a:off x="4297363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/>
                <a:r>
                  <a:rPr lang="en-US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40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400">
                    <a:solidFill>
                      <a:srgbClr val="075314"/>
                    </a:solidFill>
                  </a:rPr>
                </a:br>
                <a:r>
                  <a:rPr lang="en-US" sz="1400">
                    <a:solidFill>
                      <a:srgbClr val="075314"/>
                    </a:solidFill>
                  </a:rPr>
                  <a:t> (1.3B in 2005)</a:t>
                </a:r>
                <a:endParaRPr lang="en-US" b="0"/>
              </a:p>
            </p:txBody>
          </p:sp>
          <p:sp>
            <p:nvSpPr>
              <p:cNvPr id="17425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85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400">
                    <a:solidFill>
                      <a:srgbClr val="075314"/>
                    </a:solidFill>
                  </a:rPr>
                  <a:t> camera phones world wide</a:t>
                </a:r>
                <a:endParaRPr lang="en-US" b="0"/>
              </a:p>
            </p:txBody>
          </p:sp>
          <p:sp>
            <p:nvSpPr>
              <p:cNvPr id="17426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215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400">
                    <a:solidFill>
                      <a:srgbClr val="075314"/>
                    </a:solidFill>
                  </a:rPr>
                  <a:t> devices sold annually</a:t>
                </a:r>
                <a:endParaRPr lang="en-US" b="0"/>
              </a:p>
            </p:txBody>
          </p:sp>
        </p:grpSp>
        <p:sp>
          <p:nvSpPr>
            <p:cNvPr id="17420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 eaLnBrk="1" hangingPunct="1"/>
              <a:r>
                <a:rPr lang="en-US" i="1">
                  <a:solidFill>
                    <a:srgbClr val="00A4DE"/>
                  </a:solidFill>
                </a:rPr>
                <a:t>76 million</a:t>
              </a:r>
              <a:r>
                <a:rPr lang="en-US" sz="1400">
                  <a:solidFill>
                    <a:srgbClr val="075314"/>
                  </a:solidFill>
                </a:rPr>
                <a:t> smart meters in 2009…</a:t>
              </a:r>
              <a:br>
                <a:rPr lang="en-US" sz="1400">
                  <a:solidFill>
                    <a:srgbClr val="075314"/>
                  </a:solidFill>
                </a:rPr>
              </a:br>
              <a:r>
                <a:rPr lang="en-US" sz="1400">
                  <a:solidFill>
                    <a:srgbClr val="075314"/>
                  </a:solidFill>
                </a:rPr>
                <a:t> 200M by 2014 </a:t>
              </a:r>
              <a:endParaRPr lang="en-US" b="0"/>
            </a:p>
          </p:txBody>
        </p:sp>
      </p:grpSp>
      <p:sp>
        <p:nvSpPr>
          <p:cNvPr id="29" name="Trapezoid 28"/>
          <p:cNvSpPr/>
          <p:nvPr/>
        </p:nvSpPr>
        <p:spPr bwMode="auto">
          <a:xfrm rot="16200000">
            <a:off x="3255963" y="268288"/>
            <a:ext cx="5651500" cy="6334125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hangingPunct="1">
              <a:spcBef>
                <a:spcPct val="50000"/>
              </a:spcBef>
              <a:defRPr/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54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Variety (Complexity)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65" y="1707926"/>
            <a:ext cx="5285935" cy="400707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Relational Data (Tables/Transaction/Legacy Data)</a:t>
            </a:r>
          </a:p>
          <a:p>
            <a:r>
              <a:rPr lang="en-US" dirty="0"/>
              <a:t>Text Data (Web)</a:t>
            </a:r>
          </a:p>
          <a:p>
            <a:r>
              <a:rPr lang="en-US" dirty="0"/>
              <a:t>Semi-structured Data (XML) </a:t>
            </a:r>
          </a:p>
          <a:p>
            <a:r>
              <a:rPr lang="en-US" dirty="0"/>
              <a:t>Graph Data</a:t>
            </a:r>
          </a:p>
          <a:p>
            <a:pPr lvl="1"/>
            <a:r>
              <a:rPr lang="en-US" dirty="0"/>
              <a:t>Social Network, Semantic Web (RDF), …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Streaming Data </a:t>
            </a:r>
          </a:p>
          <a:p>
            <a:pPr lvl="1"/>
            <a:r>
              <a:rPr lang="en-US" dirty="0"/>
              <a:t>You can only scan the data once</a:t>
            </a:r>
          </a:p>
          <a:p>
            <a:endParaRPr lang="en-US" dirty="0" smtClean="0"/>
          </a:p>
          <a:p>
            <a:r>
              <a:rPr lang="en-US" dirty="0" smtClean="0"/>
              <a:t>A single application can be generating/collecting many types of data  </a:t>
            </a:r>
          </a:p>
          <a:p>
            <a:endParaRPr lang="en-US" dirty="0"/>
          </a:p>
          <a:p>
            <a:r>
              <a:rPr lang="en-US" dirty="0" smtClean="0"/>
              <a:t>Big Public Data (online, weather, finance, </a:t>
            </a:r>
            <a:r>
              <a:rPr lang="en-US" dirty="0" err="1" smtClean="0"/>
              <a:t>etc</a:t>
            </a:r>
            <a:r>
              <a:rPr lang="en-US" dirty="0" smtClean="0"/>
              <a:t>)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0" y="5943600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69236" y="1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A Single View to the Customer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547802"/>
            <a:ext cx="2476500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5223" y="3213734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Customer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58" y="898484"/>
            <a:ext cx="730215" cy="275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86" y="1461563"/>
            <a:ext cx="465656" cy="451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72" y="1045124"/>
            <a:ext cx="790060" cy="3429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293032" y="1476924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Social Media</a:t>
            </a:r>
            <a:endParaRPr lang="en-US" sz="1050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997200" y="2286000"/>
            <a:ext cx="939801" cy="80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476500" y="3491103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628399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Gaming</a:t>
            </a:r>
            <a:endParaRPr lang="en-US" sz="1050" dirty="0"/>
          </a:p>
        </p:txBody>
      </p:sp>
      <p:cxnSp>
        <p:nvCxnSpPr>
          <p:cNvPr id="19" name="Straight Connector 18"/>
          <p:cNvCxnSpPr>
            <a:endCxn id="10" idx="2"/>
          </p:cNvCxnSpPr>
          <p:nvPr/>
        </p:nvCxnSpPr>
        <p:spPr>
          <a:xfrm flipV="1">
            <a:off x="2794000" y="1173811"/>
            <a:ext cx="89966" cy="30311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1"/>
          </p:cNvCxnSpPr>
          <p:nvPr/>
        </p:nvCxnSpPr>
        <p:spPr>
          <a:xfrm flipH="1" flipV="1">
            <a:off x="2146300" y="1326212"/>
            <a:ext cx="271963" cy="27677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3" idx="2"/>
          </p:cNvCxnSpPr>
          <p:nvPr/>
        </p:nvCxnSpPr>
        <p:spPr>
          <a:xfrm>
            <a:off x="1772442" y="170286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2" idx="6"/>
          </p:cNvCxnSpPr>
          <p:nvPr/>
        </p:nvCxnSpPr>
        <p:spPr>
          <a:xfrm flipH="1">
            <a:off x="3146396" y="4024302"/>
            <a:ext cx="676306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291263" y="45085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Entertain</a:t>
            </a:r>
            <a:endParaRPr lang="en-US" sz="800" dirty="0"/>
          </a:p>
        </p:txBody>
      </p:sp>
      <p:sp>
        <p:nvSpPr>
          <p:cNvPr id="39" name="Oval 38"/>
          <p:cNvSpPr/>
          <p:nvPr/>
        </p:nvSpPr>
        <p:spPr>
          <a:xfrm>
            <a:off x="5934727" y="1423463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Banking</a:t>
            </a:r>
          </a:p>
          <a:p>
            <a:pPr algn="ctr"/>
            <a:r>
              <a:rPr lang="en-US" sz="1000" dirty="0" smtClean="0"/>
              <a:t>Finance</a:t>
            </a:r>
            <a:endParaRPr lang="en-US" sz="1000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5152996" y="2183603"/>
            <a:ext cx="906962" cy="927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14694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smtClean="0"/>
          </a:p>
          <a:p>
            <a:pPr algn="ctr"/>
            <a:r>
              <a:rPr lang="en-US" sz="1050" dirty="0" smtClean="0"/>
              <a:t>Our</a:t>
            </a:r>
          </a:p>
          <a:p>
            <a:pPr algn="ctr"/>
            <a:r>
              <a:rPr lang="en-US" sz="1050" dirty="0" smtClean="0"/>
              <a:t>Known</a:t>
            </a:r>
          </a:p>
          <a:p>
            <a:pPr algn="ctr"/>
            <a:r>
              <a:rPr lang="en-US" sz="1050" dirty="0" smtClean="0"/>
              <a:t>History</a:t>
            </a:r>
          </a:p>
          <a:p>
            <a:pPr algn="ctr"/>
            <a:endParaRPr lang="en-US" sz="1050" dirty="0"/>
          </a:p>
        </p:txBody>
      </p:sp>
      <p:sp>
        <p:nvSpPr>
          <p:cNvPr id="42" name="Oval 41"/>
          <p:cNvSpPr/>
          <p:nvPr/>
        </p:nvSpPr>
        <p:spPr>
          <a:xfrm>
            <a:off x="5795027" y="45085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Purchase</a:t>
            </a:r>
            <a:endParaRPr lang="en-US" sz="900" dirty="0"/>
          </a:p>
        </p:txBody>
      </p:sp>
      <p:cxnSp>
        <p:nvCxnSpPr>
          <p:cNvPr id="45" name="Straight Connector 44"/>
          <p:cNvCxnSpPr>
            <a:endCxn id="42" idx="2"/>
          </p:cNvCxnSpPr>
          <p:nvPr/>
        </p:nvCxnSpPr>
        <p:spPr>
          <a:xfrm>
            <a:off x="5152996" y="4024302"/>
            <a:ext cx="642031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642049" y="3502407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80152"/>
            <a:ext cx="826566" cy="2678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65" y="3264085"/>
            <a:ext cx="869486" cy="5234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109382" y="305962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8" idx="2"/>
          </p:cNvCxnSpPr>
          <p:nvPr/>
        </p:nvCxnSpPr>
        <p:spPr>
          <a:xfrm flipV="1">
            <a:off x="1134782" y="3453002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223" y="4812398"/>
            <a:ext cx="653285" cy="3038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651" y="5259953"/>
            <a:ext cx="833731" cy="3710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182" y="5579577"/>
            <a:ext cx="540618" cy="41977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760808" y="4923410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0" idx="3"/>
          </p:cNvCxnSpPr>
          <p:nvPr/>
        </p:nvCxnSpPr>
        <p:spPr>
          <a:xfrm flipV="1">
            <a:off x="1999382" y="5206361"/>
            <a:ext cx="370916" cy="23914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465484" y="5382003"/>
            <a:ext cx="215246" cy="1820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2900" y="3048000"/>
            <a:ext cx="292100" cy="2921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1204508"/>
            <a:ext cx="845289" cy="1554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9222" y="1391100"/>
            <a:ext cx="618067" cy="61806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5697" y="869473"/>
            <a:ext cx="483863" cy="304338"/>
          </a:xfrm>
          <a:prstGeom prst="rect">
            <a:avLst/>
          </a:prstGeom>
        </p:spPr>
      </p:pic>
      <p:cxnSp>
        <p:nvCxnSpPr>
          <p:cNvPr id="72" name="Straight Connector 71"/>
          <p:cNvCxnSpPr>
            <a:endCxn id="71" idx="2"/>
          </p:cNvCxnSpPr>
          <p:nvPr/>
        </p:nvCxnSpPr>
        <p:spPr>
          <a:xfrm flipV="1">
            <a:off x="6529565" y="1173811"/>
            <a:ext cx="158064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760997" y="1402411"/>
            <a:ext cx="427203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815260" y="1700134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9860" y="5481262"/>
            <a:ext cx="825500" cy="29957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6600" y="4847380"/>
            <a:ext cx="850900" cy="45685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61728" y="5748219"/>
            <a:ext cx="720072" cy="38466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7395227" y="3225800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68389" y="3571359"/>
            <a:ext cx="524913" cy="250343"/>
          </a:xfrm>
          <a:prstGeom prst="rect">
            <a:avLst/>
          </a:prstGeom>
        </p:spPr>
      </p:pic>
      <p:cxnSp>
        <p:nvCxnSpPr>
          <p:cNvPr id="84" name="Straight Connector 83"/>
          <p:cNvCxnSpPr>
            <a:endCxn id="83" idx="1"/>
          </p:cNvCxnSpPr>
          <p:nvPr/>
        </p:nvCxnSpPr>
        <p:spPr>
          <a:xfrm>
            <a:off x="7413538" y="3571360"/>
            <a:ext cx="454851" cy="12517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654879" y="4900670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565979" y="5281670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2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Velocity (Speed)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Real-time/Fast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9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803399"/>
            <a:ext cx="2476500" cy="2476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9236" y="36830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Real-Time Analytics/Decision Requirement</a:t>
            </a:r>
            <a:endParaRPr lang="en-US" sz="2800" b="1" dirty="0"/>
          </a:p>
        </p:txBody>
      </p:sp>
      <p:sp>
        <p:nvSpPr>
          <p:cNvPr id="8" name="Cloud 7"/>
          <p:cNvSpPr/>
          <p:nvPr/>
        </p:nvSpPr>
        <p:spPr>
          <a:xfrm>
            <a:off x="1701800" y="13715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5201108" y="13588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5880100" y="3132781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15223" y="3469331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Customer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4203700" y="2031999"/>
            <a:ext cx="635000" cy="45926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03700" y="2083831"/>
            <a:ext cx="62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/>
              <a:t>Influence</a:t>
            </a:r>
          </a:p>
          <a:p>
            <a:pPr algn="ctr"/>
            <a:r>
              <a:rPr lang="en-US" sz="900" b="1" dirty="0" smtClean="0"/>
              <a:t>Behavior</a:t>
            </a:r>
            <a:endParaRPr lang="en-US" sz="900" b="1" dirty="0"/>
          </a:p>
        </p:txBody>
      </p:sp>
      <p:sp>
        <p:nvSpPr>
          <p:cNvPr id="16" name="Cloud 15"/>
          <p:cNvSpPr/>
          <p:nvPr/>
        </p:nvSpPr>
        <p:spPr>
          <a:xfrm>
            <a:off x="3378200" y="4365603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72268" y="1663699"/>
            <a:ext cx="1780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Product </a:t>
            </a:r>
          </a:p>
          <a:p>
            <a:pPr algn="ctr"/>
            <a:r>
              <a:rPr lang="en-US" sz="1600" b="1" dirty="0" smtClean="0"/>
              <a:t>Recommendations </a:t>
            </a:r>
          </a:p>
          <a:p>
            <a:pPr algn="ctr"/>
            <a:r>
              <a:rPr lang="en-US" sz="1600" b="1" dirty="0"/>
              <a:t>t</a:t>
            </a:r>
            <a:r>
              <a:rPr lang="en-US" sz="1600" b="1" dirty="0" smtClean="0"/>
              <a:t>hat are </a:t>
            </a:r>
            <a:r>
              <a:rPr lang="en-US" sz="1600" b="1" i="1" u="sng" dirty="0" smtClean="0"/>
              <a:t>Relevant</a:t>
            </a:r>
            <a:r>
              <a:rPr lang="en-US" sz="1600" b="1" dirty="0" smtClean="0"/>
              <a:t> </a:t>
            </a:r>
          </a:p>
          <a:p>
            <a:pPr algn="ctr"/>
            <a:r>
              <a:rPr lang="en-US" sz="1600" b="1" dirty="0" smtClean="0"/>
              <a:t>&amp; </a:t>
            </a:r>
            <a:r>
              <a:rPr lang="en-US" sz="1600" b="1" i="1" u="sng" dirty="0" smtClean="0"/>
              <a:t>Compelling</a:t>
            </a:r>
            <a:r>
              <a:rPr lang="en-US" sz="1600" b="1" dirty="0" smtClean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6824" y="3372364"/>
            <a:ext cx="1679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Friend Invitations </a:t>
            </a:r>
          </a:p>
          <a:p>
            <a:pPr algn="ctr"/>
            <a:r>
              <a:rPr lang="en-US" sz="1600" b="1" dirty="0" smtClean="0"/>
              <a:t>to join a </a:t>
            </a:r>
          </a:p>
          <a:p>
            <a:pPr algn="ctr"/>
            <a:r>
              <a:rPr lang="en-US" sz="1600" b="1" dirty="0" smtClean="0"/>
              <a:t>Game or Activity</a:t>
            </a:r>
          </a:p>
          <a:p>
            <a:pPr algn="ctr"/>
            <a:r>
              <a:rPr lang="en-US" sz="1600" b="1" dirty="0"/>
              <a:t>t</a:t>
            </a:r>
            <a:r>
              <a:rPr lang="en-US" sz="1600" b="1" dirty="0" smtClean="0"/>
              <a:t>hat expands</a:t>
            </a:r>
          </a:p>
          <a:p>
            <a:pPr algn="ctr"/>
            <a:r>
              <a:rPr lang="en-US" sz="1600" b="1" dirty="0" smtClean="0"/>
              <a:t>business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7913" y="4797571"/>
            <a:ext cx="1800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Preventing Fraud  </a:t>
            </a:r>
          </a:p>
          <a:p>
            <a:pPr algn="ctr"/>
            <a:r>
              <a:rPr lang="en-US" sz="1600" b="1" dirty="0" smtClean="0"/>
              <a:t> as it is </a:t>
            </a:r>
            <a:r>
              <a:rPr lang="en-US" sz="1600" b="1" i="1" u="sng" dirty="0" smtClean="0"/>
              <a:t>Occurring </a:t>
            </a:r>
          </a:p>
          <a:p>
            <a:pPr algn="ctr"/>
            <a:r>
              <a:rPr lang="en-US" sz="1600" b="1" dirty="0" smtClean="0"/>
              <a:t>&amp; preventing more</a:t>
            </a:r>
          </a:p>
          <a:p>
            <a:pPr algn="ctr"/>
            <a:r>
              <a:rPr lang="en-US" sz="1600" b="1" dirty="0" smtClean="0"/>
              <a:t>proactively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12308" y="1848364"/>
            <a:ext cx="2276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Learning why Customers </a:t>
            </a:r>
          </a:p>
          <a:p>
            <a:pPr algn="ctr"/>
            <a:r>
              <a:rPr lang="en-US" sz="1600" b="1" dirty="0" smtClean="0"/>
              <a:t>Switch to competitors</a:t>
            </a:r>
          </a:p>
          <a:p>
            <a:pPr algn="ctr"/>
            <a:r>
              <a:rPr lang="en-US" sz="1600" b="1" dirty="0" smtClean="0"/>
              <a:t> and their offers; in</a:t>
            </a:r>
          </a:p>
          <a:p>
            <a:pPr algn="ctr"/>
            <a:r>
              <a:rPr lang="en-US" sz="1600" b="1" dirty="0" smtClean="0"/>
              <a:t> time to Counter </a:t>
            </a:r>
          </a:p>
        </p:txBody>
      </p:sp>
      <p:sp>
        <p:nvSpPr>
          <p:cNvPr id="23" name="Cloud 22"/>
          <p:cNvSpPr/>
          <p:nvPr/>
        </p:nvSpPr>
        <p:spPr>
          <a:xfrm>
            <a:off x="901700" y="344804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43548" y="3702217"/>
            <a:ext cx="1776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Improving the</a:t>
            </a:r>
          </a:p>
          <a:p>
            <a:pPr algn="ctr"/>
            <a:r>
              <a:rPr lang="en-US" sz="1600" b="1" dirty="0" smtClean="0"/>
              <a:t>Marketing </a:t>
            </a:r>
          </a:p>
          <a:p>
            <a:pPr algn="ctr"/>
            <a:r>
              <a:rPr lang="en-US" sz="1600" b="1" dirty="0" smtClean="0"/>
              <a:t>Effectiveness of a </a:t>
            </a:r>
          </a:p>
          <a:p>
            <a:pPr algn="ctr"/>
            <a:r>
              <a:rPr lang="en-US" sz="1600" b="1" dirty="0" smtClean="0"/>
              <a:t>Promotion while it</a:t>
            </a:r>
          </a:p>
          <a:p>
            <a:pPr algn="ctr"/>
            <a:r>
              <a:rPr lang="en-US" sz="1600" b="1" dirty="0" smtClean="0"/>
              <a:t>is still in Play  </a:t>
            </a:r>
          </a:p>
        </p:txBody>
      </p:sp>
    </p:spTree>
    <p:extLst>
      <p:ext uri="{BB962C8B-B14F-4D97-AF65-F5344CB8AC3E}">
        <p14:creationId xmlns:p14="http://schemas.microsoft.com/office/powerpoint/2010/main" val="7464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371600"/>
            <a:ext cx="5293368" cy="335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3515" y="479842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‘</a:t>
            </a:r>
            <a:r>
              <a:rPr lang="en-US" dirty="0"/>
              <a:t>Big-data’ is similar to ‘Small-data’, but bigger </a:t>
            </a:r>
            <a:endParaRPr lang="en-US" b="1" dirty="0" smtClean="0"/>
          </a:p>
          <a:p>
            <a:pPr algn="just"/>
            <a:r>
              <a:rPr lang="en-US" b="1" dirty="0" smtClean="0"/>
              <a:t>Big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dirty="0"/>
              <a:t>is the term for a collection of data sets so large and complex that it becomes difficult to process using on-hand database management tools or traditional data processing applications. </a:t>
            </a:r>
            <a:endParaRPr lang="en-US" dirty="0" smtClean="0"/>
          </a:p>
          <a:p>
            <a:pPr algn="just"/>
            <a:r>
              <a:rPr lang="en-US" dirty="0"/>
              <a:t>The Data which doesn't fit in storage as well as processing capacity then its </a:t>
            </a:r>
            <a:r>
              <a:rPr lang="en-US" dirty="0" err="1"/>
              <a:t>BigData</a:t>
            </a:r>
            <a:r>
              <a:rPr lang="en-US" dirty="0"/>
              <a:t>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5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029200" y="3115746"/>
            <a:ext cx="3276600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Big Data: </a:t>
            </a:r>
          </a:p>
          <a:p>
            <a:pPr algn="ctr"/>
            <a:r>
              <a:rPr lang="en-US" sz="2400" b="1" dirty="0" smtClean="0"/>
              <a:t>Batch Processing &amp; </a:t>
            </a:r>
          </a:p>
          <a:p>
            <a:pPr algn="ctr"/>
            <a:r>
              <a:rPr lang="en-US" sz="2400" b="1" dirty="0" smtClean="0"/>
              <a:t>Distributed Data Store</a:t>
            </a:r>
          </a:p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/Spark; </a:t>
            </a:r>
            <a:r>
              <a:rPr lang="en-US" dirty="0" err="1" smtClean="0"/>
              <a:t>HBase</a:t>
            </a:r>
            <a:r>
              <a:rPr lang="en-US" dirty="0" smtClean="0"/>
              <a:t>/Cassandra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3991" y="2658546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 Reporting</a:t>
            </a:r>
          </a:p>
          <a:p>
            <a:pPr algn="ctr"/>
            <a:r>
              <a:rPr lang="en-US" sz="2000" b="1" dirty="0" smtClean="0"/>
              <a:t>OLAP &amp; </a:t>
            </a:r>
          </a:p>
          <a:p>
            <a:pPr algn="ctr"/>
            <a:r>
              <a:rPr lang="en-US" sz="2000" b="1" dirty="0" err="1" smtClean="0"/>
              <a:t>Dataware</a:t>
            </a:r>
            <a:r>
              <a:rPr lang="en-US" sz="2000" b="1" dirty="0" smtClean="0"/>
              <a:t> house</a:t>
            </a:r>
          </a:p>
          <a:p>
            <a:pPr algn="ctr"/>
            <a:endParaRPr lang="en-US" sz="1100" dirty="0"/>
          </a:p>
          <a:p>
            <a:pPr algn="ctr"/>
            <a:r>
              <a:rPr lang="en-US" sz="1600" dirty="0" smtClean="0"/>
              <a:t>Business Objects, SAS, </a:t>
            </a:r>
            <a:r>
              <a:rPr lang="en-US" sz="1600" dirty="0" err="1" smtClean="0"/>
              <a:t>Informatica</a:t>
            </a:r>
            <a:r>
              <a:rPr lang="en-US" sz="1600" dirty="0" smtClean="0"/>
              <a:t>, </a:t>
            </a:r>
            <a:r>
              <a:rPr lang="en-US" sz="1600" dirty="0" err="1" smtClean="0"/>
              <a:t>Cognos</a:t>
            </a:r>
            <a:r>
              <a:rPr lang="en-US" sz="1600" dirty="0" smtClean="0"/>
              <a:t> other SQL Reporting Tools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08865" y="1308113"/>
            <a:ext cx="2810935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Interactive Business Intelligence &amp;  </a:t>
            </a:r>
          </a:p>
          <a:p>
            <a:pPr algn="ctr"/>
            <a:r>
              <a:rPr lang="en-US" sz="2400" b="1" dirty="0" smtClean="0"/>
              <a:t>In-memory RDBMS</a:t>
            </a:r>
          </a:p>
          <a:p>
            <a:endParaRPr lang="en-US" sz="2400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QliqView</a:t>
            </a:r>
            <a:r>
              <a:rPr lang="en-US" dirty="0" smtClean="0"/>
              <a:t>, Tableau, HANA</a:t>
            </a:r>
          </a:p>
          <a:p>
            <a:pPr algn="ctr"/>
            <a:endParaRPr lang="en-US" sz="2400" b="1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16131" y="1600213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Big Data:</a:t>
            </a:r>
          </a:p>
          <a:p>
            <a:pPr algn="ctr"/>
            <a:r>
              <a:rPr lang="en-US" sz="2400" b="1" dirty="0" smtClean="0"/>
              <a:t>Real Time &amp;</a:t>
            </a:r>
          </a:p>
          <a:p>
            <a:pPr algn="ctr"/>
            <a:r>
              <a:rPr lang="en-US" sz="2400" b="1" dirty="0" smtClean="0"/>
              <a:t>Single View</a:t>
            </a:r>
            <a:endParaRPr lang="en-US" sz="2400" b="1" dirty="0"/>
          </a:p>
          <a:p>
            <a:pPr algn="ctr"/>
            <a:endParaRPr lang="en-US" sz="2000" dirty="0" smtClean="0"/>
          </a:p>
          <a:p>
            <a:pPr algn="ctr"/>
            <a:r>
              <a:rPr lang="en-US" dirty="0" smtClean="0"/>
              <a:t>Graph Databases</a:t>
            </a:r>
          </a:p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80054" y="609618"/>
            <a:ext cx="7374479" cy="592666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The Evolution </a:t>
            </a:r>
            <a:r>
              <a:rPr lang="en-US" sz="2800" dirty="0" smtClean="0"/>
              <a:t>of Business Intelligence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74542" y="5350915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1990’s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04009" y="5350918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2000’s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63815" y="5350918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2010’s</a:t>
            </a:r>
            <a:endParaRPr lang="en-US" sz="2400" b="1" dirty="0"/>
          </a:p>
        </p:txBody>
      </p:sp>
      <p:cxnSp>
        <p:nvCxnSpPr>
          <p:cNvPr id="3" name="Straight Arrow Connector 2"/>
          <p:cNvCxnSpPr>
            <a:stCxn id="7" idx="0"/>
          </p:cNvCxnSpPr>
          <p:nvPr/>
        </p:nvCxnSpPr>
        <p:spPr>
          <a:xfrm flipV="1">
            <a:off x="1629825" y="1752600"/>
            <a:ext cx="1579040" cy="905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1613" y="1916668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4" idx="1"/>
          </p:cNvCxnSpPr>
          <p:nvPr/>
        </p:nvCxnSpPr>
        <p:spPr>
          <a:xfrm>
            <a:off x="3005658" y="3742280"/>
            <a:ext cx="2023542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922" y="3927528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8" idx="3"/>
            <a:endCxn id="9" idx="1"/>
          </p:cNvCxnSpPr>
          <p:nvPr/>
        </p:nvCxnSpPr>
        <p:spPr>
          <a:xfrm>
            <a:off x="6019800" y="2391847"/>
            <a:ext cx="296331" cy="292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 flipV="1">
            <a:off x="8305800" y="3767680"/>
            <a:ext cx="38100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62669" y="2124115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17511" y="3913214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7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200" dirty="0"/>
              <a:t>Big data is more real-time in nature than traditional DW </a:t>
            </a:r>
            <a:r>
              <a:rPr lang="en-US" sz="2200" dirty="0" smtClean="0"/>
              <a:t>applications</a:t>
            </a:r>
            <a:endParaRPr lang="en-US" sz="2200" dirty="0"/>
          </a:p>
          <a:p>
            <a:r>
              <a:rPr lang="en-US" sz="2200" dirty="0"/>
              <a:t>Traditional </a:t>
            </a:r>
            <a:r>
              <a:rPr lang="en-US" sz="2200" dirty="0" smtClean="0"/>
              <a:t>DW </a:t>
            </a:r>
            <a:r>
              <a:rPr lang="en-US" sz="2200" dirty="0"/>
              <a:t>architectures (e.g. </a:t>
            </a:r>
            <a:r>
              <a:rPr lang="en-US" sz="2200" dirty="0" err="1" smtClean="0"/>
              <a:t>Exadata</a:t>
            </a:r>
            <a:r>
              <a:rPr lang="en-US" sz="2200" dirty="0" smtClean="0"/>
              <a:t>(</a:t>
            </a:r>
            <a:r>
              <a:rPr lang="en-US" sz="2200" dirty="0"/>
              <a:t>Oracle </a:t>
            </a:r>
            <a:r>
              <a:rPr lang="en-US" sz="2200" b="1" dirty="0" err="1"/>
              <a:t>Exadata</a:t>
            </a:r>
            <a:r>
              <a:rPr lang="en-US" sz="2200" dirty="0"/>
              <a:t> Database Machine</a:t>
            </a:r>
            <a:r>
              <a:rPr lang="en-US" sz="2200" dirty="0" smtClean="0"/>
              <a:t>), </a:t>
            </a:r>
            <a:r>
              <a:rPr lang="en-US" sz="2200" dirty="0"/>
              <a:t>Teradata) are not well-suited for big data </a:t>
            </a:r>
            <a:r>
              <a:rPr lang="en-US" sz="2200" dirty="0" smtClean="0"/>
              <a:t>apps</a:t>
            </a:r>
            <a:endParaRPr lang="en-US" sz="2200" dirty="0"/>
          </a:p>
          <a:p>
            <a:r>
              <a:rPr lang="en-US" sz="2200" dirty="0"/>
              <a:t>Shared nothing, massively parallel processing, scale out architectures are well-suited for big data </a:t>
            </a:r>
            <a:r>
              <a:rPr lang="en-US" sz="2200" dirty="0" smtClean="0"/>
              <a:t>apps</a:t>
            </a:r>
            <a:endParaRPr lang="en-US" sz="22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4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</a:t>
            </a:r>
            <a:r>
              <a:rPr lang="en-US" dirty="0"/>
              <a:t>enablers for the growth of “Big Data” are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Increase of storage capacities </a:t>
            </a:r>
          </a:p>
          <a:p>
            <a:r>
              <a:rPr lang="en-US" dirty="0"/>
              <a:t>Increase of processing power </a:t>
            </a:r>
          </a:p>
          <a:p>
            <a:r>
              <a:rPr lang="en-US" dirty="0"/>
              <a:t>Availability of data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Big Data.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Capture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torage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earch 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haring 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ransfer 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nalysis </a:t>
            </a:r>
          </a:p>
          <a:p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 smtClean="0">
                <a:solidFill>
                  <a:srgbClr val="FF0000"/>
                </a:solidFill>
              </a:rPr>
              <a:t>isualization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4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Benefits of Big 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Using </a:t>
            </a:r>
            <a:r>
              <a:rPr lang="en-US" dirty="0"/>
              <a:t>the information kept in the social network like Facebook, the marketing agencies are learning about the response for their campaigns, promotions, and other advertising mediums. </a:t>
            </a:r>
          </a:p>
          <a:p>
            <a:pPr algn="just"/>
            <a:r>
              <a:rPr lang="en-US" dirty="0" smtClean="0"/>
              <a:t>Using </a:t>
            </a:r>
            <a:r>
              <a:rPr lang="en-US" dirty="0"/>
              <a:t>the information in the social media like preferences and product perception of their consumers, product companies and retail organizations are planning their production. </a:t>
            </a:r>
          </a:p>
          <a:p>
            <a:pPr algn="just"/>
            <a:r>
              <a:rPr lang="en-US" dirty="0" smtClean="0"/>
              <a:t>Using </a:t>
            </a:r>
            <a:r>
              <a:rPr lang="en-US" dirty="0"/>
              <a:t>the data regarding the previous medical history of patients, hospitals are providing better and quick service.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4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8763000" cy="609600"/>
          </a:xfrm>
        </p:spPr>
        <p:txBody>
          <a:bodyPr lIns="0" rIns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Big Data </a:t>
            </a:r>
            <a:r>
              <a:rPr lang="en-US" dirty="0" err="1" smtClean="0"/>
              <a:t>EveryWhere</a:t>
            </a:r>
            <a:r>
              <a:rPr lang="en-US" dirty="0" smtClean="0"/>
              <a:t>! </a:t>
            </a:r>
            <a:endParaRPr lang="en-US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763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Lots of data is being collected </a:t>
            </a:r>
            <a:br>
              <a:rPr lang="en-US" dirty="0" smtClean="0"/>
            </a:br>
            <a:r>
              <a:rPr lang="en-US" dirty="0" smtClean="0"/>
              <a:t>and warehoused </a:t>
            </a:r>
          </a:p>
          <a:p>
            <a:pPr lvl="1"/>
            <a:r>
              <a:rPr lang="en-US" dirty="0" smtClean="0"/>
              <a:t>Web data, e-commerce</a:t>
            </a:r>
          </a:p>
          <a:p>
            <a:pPr lvl="1"/>
            <a:r>
              <a:rPr lang="en-US" dirty="0" smtClean="0"/>
              <a:t>purchases at department/</a:t>
            </a:r>
            <a:br>
              <a:rPr lang="en-US" dirty="0" smtClean="0"/>
            </a:br>
            <a:r>
              <a:rPr lang="en-US" dirty="0" smtClean="0"/>
              <a:t>grocery stores</a:t>
            </a:r>
          </a:p>
          <a:p>
            <a:pPr lvl="1"/>
            <a:r>
              <a:rPr lang="en-US" dirty="0" smtClean="0"/>
              <a:t>Bank/Credit Card </a:t>
            </a:r>
            <a:br>
              <a:rPr lang="en-US" dirty="0" smtClean="0"/>
            </a:br>
            <a:r>
              <a:rPr lang="en-US" dirty="0" smtClean="0"/>
              <a:t>transactions</a:t>
            </a:r>
          </a:p>
          <a:p>
            <a:pPr lvl="1"/>
            <a:r>
              <a:rPr lang="en-US" dirty="0" smtClean="0"/>
              <a:t>Social Network</a:t>
            </a: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742010"/>
              </p:ext>
            </p:extLst>
          </p:nvPr>
        </p:nvGraphicFramePr>
        <p:xfrm>
          <a:off x="6692900" y="3429000"/>
          <a:ext cx="2146300" cy="23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VISIO" r:id="rId4" imgW="2142744" imgH="2343912" progId="Visio.Drawing.6">
                  <p:embed/>
                </p:oleObj>
              </mc:Choice>
              <mc:Fallback>
                <p:oleObj name="VISIO" r:id="rId4" imgW="2142744" imgH="234391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900" y="3429000"/>
                        <a:ext cx="2146300" cy="234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75" y="2667000"/>
            <a:ext cx="1965325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44861"/>
              </p:ext>
            </p:extLst>
          </p:nvPr>
        </p:nvGraphicFramePr>
        <p:xfrm>
          <a:off x="5273675" y="3413125"/>
          <a:ext cx="685800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VISIO" r:id="rId7" imgW="617220" imgH="615696" progId="Visio.Drawing.6">
                  <p:embed/>
                </p:oleObj>
              </mc:Choice>
              <mc:Fallback>
                <p:oleObj name="VISIO" r:id="rId7" imgW="617220" imgH="61569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675" y="3413125"/>
                        <a:ext cx="685800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4651"/>
              </p:ext>
            </p:extLst>
          </p:nvPr>
        </p:nvGraphicFramePr>
        <p:xfrm>
          <a:off x="5257800" y="3027362"/>
          <a:ext cx="6858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VISIO" r:id="rId9" imgW="806196" imgH="662940" progId="Visio.Drawing.6">
                  <p:embed/>
                </p:oleObj>
              </mc:Choice>
              <mc:Fallback>
                <p:oleObj name="VISIO" r:id="rId9" imgW="806196" imgH="6629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027362"/>
                        <a:ext cx="6858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895407"/>
              </p:ext>
            </p:extLst>
          </p:nvPr>
        </p:nvGraphicFramePr>
        <p:xfrm>
          <a:off x="5168900" y="4114800"/>
          <a:ext cx="14859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VISIO" r:id="rId11" imgW="1661160" imgH="1748028" progId="Visio.Drawing.6">
                  <p:embed/>
                </p:oleObj>
              </mc:Choice>
              <mc:Fallback>
                <p:oleObj name="VISIO" r:id="rId11" imgW="1661160" imgH="174802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8900" y="4114800"/>
                        <a:ext cx="14859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3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534400" cy="4525963"/>
          </a:xfrm>
        </p:spPr>
        <p:txBody>
          <a:bodyPr/>
          <a:lstStyle/>
          <a:p>
            <a:r>
              <a:rPr lang="en-US" sz="2800" dirty="0" smtClean="0"/>
              <a:t>Google processes 20 PB(10</a:t>
            </a:r>
            <a:r>
              <a:rPr lang="en-US" sz="2800" baseline="30000" dirty="0" smtClean="0"/>
              <a:t>15</a:t>
            </a:r>
            <a:r>
              <a:rPr lang="en-US" sz="2800" dirty="0" smtClean="0"/>
              <a:t> bytes) a day (2008)</a:t>
            </a:r>
          </a:p>
          <a:p>
            <a:r>
              <a:rPr lang="en-US" sz="2800" dirty="0" smtClean="0"/>
              <a:t>Wayback Machine has 3 PB + 100 TB/month (3/2009)</a:t>
            </a:r>
          </a:p>
          <a:p>
            <a:r>
              <a:rPr lang="en-US" sz="2800" dirty="0" smtClean="0"/>
              <a:t>Facebook has 2.5 PB of user data + 15 TB/day (4/2009) </a:t>
            </a:r>
          </a:p>
          <a:p>
            <a:r>
              <a:rPr lang="en-US" sz="2800" dirty="0" smtClean="0"/>
              <a:t>eBay has 6.5 PB of user data + 50 TB/day (5/2009)</a:t>
            </a:r>
          </a:p>
          <a:p>
            <a:r>
              <a:rPr lang="en-US" sz="2800" dirty="0" smtClean="0"/>
              <a:t>CERN’s Large </a:t>
            </a:r>
            <a:r>
              <a:rPr lang="en-US" sz="2800" dirty="0" err="1" smtClean="0"/>
              <a:t>Hydron</a:t>
            </a:r>
            <a:r>
              <a:rPr lang="en-US" sz="2800" dirty="0" smtClean="0"/>
              <a:t> Collider (LHC) generates 15 PB a year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196" name="Picture 5" descr="bill_gates_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3434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5334000" y="47244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640K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16223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Relational Data (Tables/Transaction/Legacy Data)</a:t>
            </a:r>
          </a:p>
          <a:p>
            <a:r>
              <a:rPr lang="en-US" dirty="0" smtClean="0"/>
              <a:t>Text Data (Web)</a:t>
            </a:r>
          </a:p>
          <a:p>
            <a:r>
              <a:rPr lang="en-US" dirty="0" smtClean="0"/>
              <a:t>Semi-structured Data (XML) </a:t>
            </a:r>
          </a:p>
          <a:p>
            <a:r>
              <a:rPr lang="en-US" dirty="0" smtClean="0"/>
              <a:t>Graph Data</a:t>
            </a:r>
          </a:p>
          <a:p>
            <a:pPr lvl="1"/>
            <a:r>
              <a:rPr lang="en-US" dirty="0" smtClean="0"/>
              <a:t>Social Network, Semantic </a:t>
            </a:r>
            <a:r>
              <a:rPr lang="en-US" dirty="0" smtClean="0"/>
              <a:t>Web</a:t>
            </a:r>
            <a:endParaRPr lang="en-US" dirty="0" smtClean="0"/>
          </a:p>
          <a:p>
            <a:r>
              <a:rPr lang="en-US" dirty="0" smtClean="0"/>
              <a:t>Streaming </a:t>
            </a:r>
            <a:r>
              <a:rPr lang="en-US" dirty="0" smtClean="0"/>
              <a:t>Data </a:t>
            </a:r>
          </a:p>
          <a:p>
            <a:pPr lvl="1"/>
            <a:r>
              <a:rPr lang="en-US" dirty="0" smtClean="0"/>
              <a:t>You can only scan the data once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7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 smtClean="0"/>
              <a:t>to do with these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Aggregation and Statistics </a:t>
            </a:r>
          </a:p>
          <a:p>
            <a:pPr lvl="1"/>
            <a:r>
              <a:rPr lang="en-US" dirty="0" smtClean="0"/>
              <a:t>Data warehouse and </a:t>
            </a:r>
            <a:r>
              <a:rPr lang="en-US" dirty="0" smtClean="0"/>
              <a:t>OLAP(Online Analytical Processing)</a:t>
            </a:r>
            <a:endParaRPr lang="en-US" dirty="0" smtClean="0"/>
          </a:p>
          <a:p>
            <a:r>
              <a:rPr lang="en-US" dirty="0" smtClean="0"/>
              <a:t>Indexing, Searching, and Querying</a:t>
            </a:r>
          </a:p>
          <a:p>
            <a:pPr lvl="1"/>
            <a:r>
              <a:rPr lang="en-US" dirty="0" smtClean="0"/>
              <a:t>Keyword based search </a:t>
            </a:r>
          </a:p>
          <a:p>
            <a:pPr lvl="1"/>
            <a:r>
              <a:rPr lang="en-US" dirty="0" smtClean="0"/>
              <a:t>Pattern matching </a:t>
            </a:r>
            <a:endParaRPr lang="en-US" dirty="0" smtClean="0"/>
          </a:p>
          <a:p>
            <a:pPr lvl="2"/>
            <a:r>
              <a:rPr lang="en-US" dirty="0" smtClean="0"/>
              <a:t>(XML(</a:t>
            </a:r>
            <a:r>
              <a:rPr lang="en-US" dirty="0"/>
              <a:t>Extensible Markup </a:t>
            </a:r>
            <a:r>
              <a:rPr lang="en-US" dirty="0" smtClean="0"/>
              <a:t>Language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RDF(</a:t>
            </a:r>
            <a:r>
              <a:rPr lang="en-US" dirty="0" smtClean="0"/>
              <a:t>Resource </a:t>
            </a:r>
            <a:r>
              <a:rPr lang="en-US" dirty="0"/>
              <a:t>Description </a:t>
            </a:r>
            <a:r>
              <a:rPr lang="en-US" dirty="0" smtClean="0"/>
              <a:t>Framework)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Knowledge discovery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Statistical Modeling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953</Words>
  <Application>Microsoft Office PowerPoint</Application>
  <PresentationFormat>On-screen Show (4:3)</PresentationFormat>
  <Paragraphs>211</Paragraphs>
  <Slides>24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VISIO</vt:lpstr>
      <vt:lpstr>  Introduction to Big Data  &amp; Basic Data Analysis    By: Prof. Prakash Patel IT,Dept. GIT</vt:lpstr>
      <vt:lpstr>What’s Big Data?</vt:lpstr>
      <vt:lpstr>Why Big Data?</vt:lpstr>
      <vt:lpstr>Challenges to Big Data.</vt:lpstr>
      <vt:lpstr>Benefits of Big Data </vt:lpstr>
      <vt:lpstr>Big Data EveryWhere! </vt:lpstr>
      <vt:lpstr>How much data?</vt:lpstr>
      <vt:lpstr>Type of Data</vt:lpstr>
      <vt:lpstr> What to do with these data?</vt:lpstr>
      <vt:lpstr>Big Data: 3V’s</vt:lpstr>
      <vt:lpstr>Volume (Scale) </vt:lpstr>
      <vt:lpstr>PowerPoint Presentation</vt:lpstr>
      <vt:lpstr>Variety (Complexity) </vt:lpstr>
      <vt:lpstr>PowerPoint Presentation</vt:lpstr>
      <vt:lpstr>Velocity (Speed) </vt:lpstr>
      <vt:lpstr>Real-time/Fast Data</vt:lpstr>
      <vt:lpstr>PowerPoint Presentation</vt:lpstr>
      <vt:lpstr>Some Make it 4V’s</vt:lpstr>
      <vt:lpstr>Connecting Big Data</vt:lpstr>
      <vt:lpstr>The Model Has Changed…</vt:lpstr>
      <vt:lpstr>What’s driving Big Data</vt:lpstr>
      <vt:lpstr>The Evolution of Business Intelligence</vt:lpstr>
      <vt:lpstr>Big Data Analytics</vt:lpstr>
      <vt:lpstr>Big Data Technology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</dc:creator>
  <cp:lastModifiedBy>Lenovo-PC</cp:lastModifiedBy>
  <cp:revision>32</cp:revision>
  <dcterms:created xsi:type="dcterms:W3CDTF">2012-01-12T20:50:20Z</dcterms:created>
  <dcterms:modified xsi:type="dcterms:W3CDTF">2016-07-07T16:31:43Z</dcterms:modified>
</cp:coreProperties>
</file>